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8" r:id="rId2"/>
    <p:sldId id="259" r:id="rId3"/>
    <p:sldId id="321" r:id="rId4"/>
    <p:sldId id="341" r:id="rId5"/>
    <p:sldId id="339" r:id="rId6"/>
    <p:sldId id="330" r:id="rId7"/>
    <p:sldId id="337" r:id="rId8"/>
    <p:sldId id="329" r:id="rId9"/>
    <p:sldId id="331" r:id="rId10"/>
    <p:sldId id="334" r:id="rId11"/>
    <p:sldId id="335" r:id="rId12"/>
    <p:sldId id="336" r:id="rId13"/>
    <p:sldId id="294" r:id="rId14"/>
    <p:sldId id="297" r:id="rId15"/>
  </p:sldIdLst>
  <p:sldSz cx="9144000" cy="6858000" type="screen4x3"/>
  <p:notesSz cx="6858000" cy="9144000"/>
  <p:embeddedFontLst>
    <p:embeddedFont>
      <p:font typeface="굴림체" panose="020B0609000101010101" pitchFamily="49" charset="-127"/>
      <p:regular r:id="rId18"/>
    </p:embeddedFont>
    <p:embeddedFont>
      <p:font typeface="맑은 고딕" panose="020B0503020000020004" pitchFamily="34" charset="-127"/>
      <p:regular r:id="rId19"/>
      <p:bold r:id="rId20"/>
    </p:embeddedFon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E75"/>
    <a:srgbClr val="CC99FF"/>
    <a:srgbClr val="F9A1BC"/>
    <a:srgbClr val="CC0099"/>
    <a:srgbClr val="000000"/>
    <a:srgbClr val="8C35E4"/>
    <a:srgbClr val="442183"/>
    <a:srgbClr val="663300"/>
    <a:srgbClr val="382533"/>
    <a:srgbClr val="5C8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4816" autoAdjust="0"/>
  </p:normalViewPr>
  <p:slideViewPr>
    <p:cSldViewPr>
      <p:cViewPr varScale="1">
        <p:scale>
          <a:sx n="107" d="100"/>
          <a:sy n="107" d="100"/>
        </p:scale>
        <p:origin x="18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2022-04-10</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2022-04-10</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674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4716016" y="1484784"/>
            <a:ext cx="4104456" cy="201622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23E75"/>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2022-04-10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2022-04-10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2022-04-10</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86772" y="1268760"/>
            <a:ext cx="8009661" cy="5112568"/>
          </a:xfrm>
        </p:spPr>
        <p:txBody>
          <a:bodyPr>
            <a:normAutofit/>
          </a:bodyPr>
          <a:lstStyle>
            <a:lvl1pPr algn="l">
              <a:buNone/>
              <a:defRPr sz="1600" i="1" baseline="0">
                <a:solidFill>
                  <a:schemeClr val="bg1"/>
                </a:solidFill>
                <a:latin typeface="+mj-lt"/>
                <a:ea typeface="맑은 고딕" panose="020B0503020000020004" pitchFamily="50" charset="-127"/>
              </a:defRPr>
            </a:lvl1pPr>
            <a:lvl2pPr algn="l">
              <a:buNone/>
              <a:defRPr sz="1600" i="1" baseline="0">
                <a:solidFill>
                  <a:schemeClr val="bg1"/>
                </a:solidFill>
                <a:latin typeface="+mj-lt"/>
                <a:ea typeface="맑은 고딕" panose="020B0503020000020004" pitchFamily="50" charset="-127"/>
              </a:defRPr>
            </a:lvl2pPr>
            <a:lvl3pPr algn="l">
              <a:buNone/>
              <a:defRPr sz="1600" i="1" baseline="0">
                <a:solidFill>
                  <a:schemeClr val="bg1"/>
                </a:solidFill>
                <a:latin typeface="+mj-lt"/>
                <a:ea typeface="맑은 고딕" panose="020B0503020000020004" pitchFamily="50" charset="-127"/>
              </a:defRPr>
            </a:lvl3pPr>
            <a:lvl4pPr algn="l">
              <a:buNone/>
              <a:defRPr sz="1600" i="1" baseline="0">
                <a:solidFill>
                  <a:schemeClr val="bg1"/>
                </a:solidFill>
                <a:latin typeface="+mj-lt"/>
                <a:ea typeface="맑은 고딕" panose="020B0503020000020004" pitchFamily="50" charset="-127"/>
              </a:defRPr>
            </a:lvl4pPr>
            <a:lvl5pPr algn="l">
              <a:buNone/>
              <a:defRPr sz="1600" i="1" baseline="0">
                <a:solidFill>
                  <a:schemeClr val="bg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2022-04-10</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386774" y="1268760"/>
            <a:ext cx="8009660"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2022-04-10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628800"/>
            <a:ext cx="4834880" cy="230425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CC99FF"/>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2022-04-10</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b="1" dirty="0"/>
              <a:t>Gaming with</a:t>
            </a:r>
            <a:br>
              <a:rPr lang="en-US" altLang="ko-KR" dirty="0"/>
            </a:br>
            <a:r>
              <a:rPr lang="en-US" altLang="ko-KR" b="1" dirty="0"/>
              <a:t>Gestures</a:t>
            </a:r>
            <a:endParaRPr lang="ko-KR" altLang="en-US" b="1" dirty="0"/>
          </a:p>
        </p:txBody>
      </p:sp>
      <p:sp>
        <p:nvSpPr>
          <p:cNvPr id="18" name="직사각형 17"/>
          <p:cNvSpPr/>
          <p:nvPr/>
        </p:nvSpPr>
        <p:spPr>
          <a:xfrm>
            <a:off x="4716016" y="3441576"/>
            <a:ext cx="3569620" cy="29397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Submitted by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Mohammed Anas Affaf (18AT1A0513)</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A S Abdul Kalam (18AT1A0502)</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Moulvi Kaif Ahmed (18AT1A0557)</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Sheik Aslam Basha (18AT1A0522)</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Project Guide :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Ms. M. Sri Lakshmi</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p:txBody>
      </p:sp>
      <p:cxnSp>
        <p:nvCxnSpPr>
          <p:cNvPr id="21" name="직선 연결선 20"/>
          <p:cNvCxnSpPr/>
          <p:nvPr/>
        </p:nvCxnSpPr>
        <p:spPr>
          <a:xfrm flipV="1">
            <a:off x="5004048" y="1052736"/>
            <a:ext cx="216024" cy="216024"/>
          </a:xfrm>
          <a:prstGeom prst="line">
            <a:avLst/>
          </a:prstGeom>
          <a:ln w="38100">
            <a:solidFill>
              <a:srgbClr val="F23E75"/>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8028384" y="5157192"/>
            <a:ext cx="216024"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Jumping)</a:t>
            </a:r>
            <a:endParaRPr lang="en-IN" sz="2800" b="1" dirty="0"/>
          </a:p>
        </p:txBody>
      </p:sp>
      <p:pic>
        <p:nvPicPr>
          <p:cNvPr id="5" name="Picture 4">
            <a:extLst>
              <a:ext uri="{FF2B5EF4-FFF2-40B4-BE49-F238E27FC236}">
                <a16:creationId xmlns:a16="http://schemas.microsoft.com/office/drawing/2014/main" id="{B6AD88E1-4CC5-490D-ABCA-AD46E369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51" y="2852936"/>
            <a:ext cx="3328370" cy="1872208"/>
          </a:xfrm>
          <a:prstGeom prst="rect">
            <a:avLst/>
          </a:prstGeom>
        </p:spPr>
      </p:pic>
      <p:pic>
        <p:nvPicPr>
          <p:cNvPr id="7" name="Picture 6">
            <a:extLst>
              <a:ext uri="{FF2B5EF4-FFF2-40B4-BE49-F238E27FC236}">
                <a16:creationId xmlns:a16="http://schemas.microsoft.com/office/drawing/2014/main" id="{8AA0BAA0-72BE-44C7-A270-80D6167F4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665" y="2487924"/>
            <a:ext cx="2607921" cy="3336865"/>
          </a:xfrm>
          <a:prstGeom prst="rect">
            <a:avLst/>
          </a:prstGeom>
        </p:spPr>
      </p:pic>
    </p:spTree>
    <p:extLst>
      <p:ext uri="{BB962C8B-B14F-4D97-AF65-F5344CB8AC3E}">
        <p14:creationId xmlns:p14="http://schemas.microsoft.com/office/powerpoint/2010/main" val="1736172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Shooting)</a:t>
            </a:r>
            <a:endParaRPr lang="en-IN" sz="2800" b="1" dirty="0"/>
          </a:p>
        </p:txBody>
      </p:sp>
      <p:pic>
        <p:nvPicPr>
          <p:cNvPr id="5" name="Picture 4">
            <a:extLst>
              <a:ext uri="{FF2B5EF4-FFF2-40B4-BE49-F238E27FC236}">
                <a16:creationId xmlns:a16="http://schemas.microsoft.com/office/drawing/2014/main" id="{72EE203E-371B-4DAB-B73A-86658969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4" y="2506307"/>
            <a:ext cx="3185369" cy="2777642"/>
          </a:xfrm>
          <a:prstGeom prst="rect">
            <a:avLst/>
          </a:prstGeom>
        </p:spPr>
      </p:pic>
      <p:pic>
        <p:nvPicPr>
          <p:cNvPr id="7" name="Picture 6">
            <a:extLst>
              <a:ext uri="{FF2B5EF4-FFF2-40B4-BE49-F238E27FC236}">
                <a16:creationId xmlns:a16="http://schemas.microsoft.com/office/drawing/2014/main" id="{BE1653C5-A9F9-430E-94FF-B44BDA87B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2487924"/>
            <a:ext cx="2945793" cy="2945793"/>
          </a:xfrm>
          <a:prstGeom prst="rect">
            <a:avLst/>
          </a:prstGeom>
        </p:spPr>
      </p:pic>
    </p:spTree>
    <p:extLst>
      <p:ext uri="{BB962C8B-B14F-4D97-AF65-F5344CB8AC3E}">
        <p14:creationId xmlns:p14="http://schemas.microsoft.com/office/powerpoint/2010/main" val="128461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30839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4 GB of Ram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i5 processor</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Any GPU</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Windows/Linux</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Requirements</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Hardware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641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30839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OpenCV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Numpy</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PyAutoGUI</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Computer Vision</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Technologies Used</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Deep learning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rgbClr val="CC99FF"/>
                </a:solidFill>
              </a:rPr>
              <a:t>THANK</a:t>
            </a:r>
            <a:br>
              <a:rPr lang="en-US" altLang="ko-KR" dirty="0">
                <a:solidFill>
                  <a:srgbClr val="CC99FF"/>
                </a:solidFill>
              </a:rPr>
            </a:br>
            <a:r>
              <a:rPr lang="en-US" altLang="ko-KR" dirty="0">
                <a:solidFill>
                  <a:srgbClr val="CC99FF"/>
                </a:solidFill>
              </a:rPr>
              <a:t>YOU</a:t>
            </a:r>
            <a:endParaRPr lang="ko-KR" altLang="en-US" dirty="0">
              <a:solidFill>
                <a:srgbClr val="CC99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p:cNvSpPr/>
          <p:nvPr/>
        </p:nvSpPr>
        <p:spPr>
          <a:xfrm>
            <a:off x="13316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0" name="타원 129"/>
          <p:cNvSpPr/>
          <p:nvPr/>
        </p:nvSpPr>
        <p:spPr>
          <a:xfrm>
            <a:off x="36557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5" name="타원 134"/>
          <p:cNvSpPr/>
          <p:nvPr/>
        </p:nvSpPr>
        <p:spPr>
          <a:xfrm>
            <a:off x="59798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0" name="타원 139"/>
          <p:cNvSpPr/>
          <p:nvPr/>
        </p:nvSpPr>
        <p:spPr>
          <a:xfrm>
            <a:off x="3655740" y="3937806"/>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5" name="타원 144"/>
          <p:cNvSpPr/>
          <p:nvPr/>
        </p:nvSpPr>
        <p:spPr>
          <a:xfrm>
            <a:off x="5979840" y="3938919"/>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Box 26"/>
          <p:cNvSpPr txBox="1"/>
          <p:nvPr/>
        </p:nvSpPr>
        <p:spPr>
          <a:xfrm>
            <a:off x="467544" y="498738"/>
            <a:ext cx="2880320" cy="553998"/>
          </a:xfrm>
          <a:prstGeom prst="rect">
            <a:avLst/>
          </a:prstGeom>
          <a:noFill/>
        </p:spPr>
        <p:txBody>
          <a:bodyPr wrap="square" rtlCol="0">
            <a:spAutoFit/>
          </a:bodyPr>
          <a:lstStyle/>
          <a:p>
            <a:r>
              <a:rPr lang="en-US" altLang="ko-KR" sz="3000" b="1" dirty="0">
                <a:solidFill>
                  <a:srgbClr val="F23E75"/>
                </a:solidFill>
                <a:latin typeface="+mj-lt"/>
                <a:ea typeface="맑은 고딕" panose="020B0503020000020004" pitchFamily="50" charset="-127"/>
              </a:rPr>
              <a:t>CONTENTS     </a:t>
            </a:r>
            <a:endParaRPr lang="ko-KR" altLang="en-US" sz="3000" b="1" dirty="0">
              <a:solidFill>
                <a:srgbClr val="F23E75"/>
              </a:solidFill>
              <a:latin typeface="+mj-lt"/>
              <a:ea typeface="맑은 고딕" panose="020B0503020000020004" pitchFamily="50" charset="-127"/>
            </a:endParaRPr>
          </a:p>
        </p:txBody>
      </p:sp>
      <p:grpSp>
        <p:nvGrpSpPr>
          <p:cNvPr id="20" name="그룹 19"/>
          <p:cNvGrpSpPr/>
          <p:nvPr/>
        </p:nvGrpSpPr>
        <p:grpSpPr>
          <a:xfrm>
            <a:off x="1331640" y="1928614"/>
            <a:ext cx="2042864" cy="1264205"/>
            <a:chOff x="1462336" y="2996952"/>
            <a:chExt cx="2042864" cy="1264205"/>
          </a:xfrm>
        </p:grpSpPr>
        <p:sp>
          <p:nvSpPr>
            <p:cNvPr id="39"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Abstract</a:t>
              </a:r>
            </a:p>
          </p:txBody>
        </p:sp>
        <p:sp>
          <p:nvSpPr>
            <p:cNvPr id="40"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Brief description of Project</a:t>
              </a:r>
            </a:p>
          </p:txBody>
        </p:sp>
        <p:sp>
          <p:nvSpPr>
            <p:cNvPr id="41"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01</a:t>
              </a:r>
              <a:endParaRPr lang="ko-KR" altLang="en-US" sz="2500" b="1" dirty="0">
                <a:solidFill>
                  <a:srgbClr val="CC99FF"/>
                </a:solidFill>
                <a:latin typeface="+mj-lt"/>
                <a:ea typeface="맑은 고딕" panose="020B0503020000020004" pitchFamily="50" charset="-127"/>
              </a:endParaRPr>
            </a:p>
          </p:txBody>
        </p:sp>
      </p:grpSp>
      <p:sp>
        <p:nvSpPr>
          <p:cNvPr id="22" name="타원 21"/>
          <p:cNvSpPr/>
          <p:nvPr/>
        </p:nvSpPr>
        <p:spPr>
          <a:xfrm>
            <a:off x="1331640" y="1784598"/>
            <a:ext cx="504056" cy="50405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126" name="그룹 125"/>
          <p:cNvGrpSpPr/>
          <p:nvPr/>
        </p:nvGrpSpPr>
        <p:grpSpPr>
          <a:xfrm>
            <a:off x="3655740" y="1844824"/>
            <a:ext cx="2042864" cy="1347995"/>
            <a:chOff x="1462336" y="2913162"/>
            <a:chExt cx="2042864" cy="1347995"/>
          </a:xfrm>
        </p:grpSpPr>
        <p:sp>
          <p:nvSpPr>
            <p:cNvPr id="127"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Existing vs Proposed</a:t>
              </a:r>
            </a:p>
          </p:txBody>
        </p:sp>
        <p:sp>
          <p:nvSpPr>
            <p:cNvPr id="128"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Comparison</a:t>
              </a:r>
            </a:p>
          </p:txBody>
        </p:sp>
        <p:sp>
          <p:nvSpPr>
            <p:cNvPr id="129" name="TextBox 13"/>
            <p:cNvSpPr txBox="1">
              <a:spLocks noChangeArrowheads="1"/>
            </p:cNvSpPr>
            <p:nvPr/>
          </p:nvSpPr>
          <p:spPr bwMode="auto">
            <a:xfrm>
              <a:off x="2208693" y="2913162"/>
              <a:ext cx="601951" cy="477054"/>
            </a:xfrm>
            <a:prstGeom prst="rect">
              <a:avLst/>
            </a:prstGeom>
            <a:noFill/>
            <a:ln w="9525">
              <a:noFill/>
              <a:miter lim="800000"/>
              <a:headEnd/>
              <a:tailEnd/>
            </a:ln>
          </p:spPr>
          <p:txBody>
            <a:bodyPr wrap="square">
              <a:spAutoFit/>
            </a:bodyPr>
            <a:lstStyle/>
            <a:p>
              <a:pPr algn="ctr"/>
              <a:r>
                <a:rPr lang="en-US" altLang="ko-KR" sz="2500" b="1" dirty="0">
                  <a:solidFill>
                    <a:srgbClr val="F9A1BC"/>
                  </a:solidFill>
                  <a:latin typeface="+mj-lt"/>
                  <a:ea typeface="맑은 고딕" panose="020B0503020000020004" pitchFamily="50" charset="-127"/>
                </a:rPr>
                <a:t>02</a:t>
              </a:r>
              <a:endParaRPr lang="ko-KR" altLang="en-US" sz="2500" b="1" dirty="0">
                <a:solidFill>
                  <a:srgbClr val="F9A1BC"/>
                </a:solidFill>
                <a:latin typeface="+mj-lt"/>
                <a:ea typeface="맑은 고딕" panose="020B0503020000020004" pitchFamily="50" charset="-127"/>
              </a:endParaRPr>
            </a:p>
          </p:txBody>
        </p:sp>
      </p:grpSp>
      <p:grpSp>
        <p:nvGrpSpPr>
          <p:cNvPr id="131" name="그룹 130"/>
          <p:cNvGrpSpPr/>
          <p:nvPr/>
        </p:nvGrpSpPr>
        <p:grpSpPr>
          <a:xfrm>
            <a:off x="5979840" y="1928614"/>
            <a:ext cx="2042864" cy="1264205"/>
            <a:chOff x="1462336" y="2996952"/>
            <a:chExt cx="2042864" cy="1264205"/>
          </a:xfrm>
        </p:grpSpPr>
        <p:sp>
          <p:nvSpPr>
            <p:cNvPr id="13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System Architecture</a:t>
              </a:r>
            </a:p>
          </p:txBody>
        </p:sp>
        <p:sp>
          <p:nvSpPr>
            <p:cNvPr id="133"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    Program workflow</a:t>
              </a:r>
            </a:p>
          </p:txBody>
        </p:sp>
        <p:sp>
          <p:nvSpPr>
            <p:cNvPr id="134"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03</a:t>
              </a:r>
              <a:endParaRPr lang="ko-KR" altLang="en-US" sz="2500" b="1" dirty="0">
                <a:solidFill>
                  <a:srgbClr val="CC99FF"/>
                </a:solidFill>
                <a:latin typeface="+mj-lt"/>
                <a:ea typeface="맑은 고딕" panose="020B0503020000020004" pitchFamily="50" charset="-127"/>
              </a:endParaRPr>
            </a:p>
          </p:txBody>
        </p:sp>
      </p:grpSp>
      <p:grpSp>
        <p:nvGrpSpPr>
          <p:cNvPr id="136" name="그룹 135"/>
          <p:cNvGrpSpPr/>
          <p:nvPr/>
        </p:nvGrpSpPr>
        <p:grpSpPr>
          <a:xfrm>
            <a:off x="3701108" y="4153830"/>
            <a:ext cx="2137322" cy="1266257"/>
            <a:chOff x="1507704" y="2996952"/>
            <a:chExt cx="2137322" cy="1266257"/>
          </a:xfrm>
        </p:grpSpPr>
        <p:sp>
          <p:nvSpPr>
            <p:cNvPr id="137" name="Text Box 5"/>
            <p:cNvSpPr txBox="1">
              <a:spLocks noChangeArrowheads="1"/>
            </p:cNvSpPr>
            <p:nvPr/>
          </p:nvSpPr>
          <p:spPr bwMode="auto">
            <a:xfrm>
              <a:off x="1578604" y="3517267"/>
              <a:ext cx="2066422" cy="307777"/>
            </a:xfrm>
            <a:prstGeom prst="rect">
              <a:avLst/>
            </a:prstGeom>
            <a:noFill/>
            <a:ln w="9525">
              <a:noFill/>
              <a:miter lim="800000"/>
              <a:headEnd/>
              <a:tailEnd/>
            </a:ln>
          </p:spPr>
          <p:txBody>
            <a:bodyPr wrap="square">
              <a:spAutoFit/>
            </a:bodyPr>
            <a:lstStyle/>
            <a:p>
              <a:pPr>
                <a:defRPr/>
              </a:pPr>
              <a:r>
                <a:rPr lang="en-US" altLang="ko-KR" sz="1400" b="1" dirty="0">
                  <a:solidFill>
                    <a:schemeClr val="bg1"/>
                  </a:solidFill>
                  <a:latin typeface="+mj-lt"/>
                  <a:ea typeface="맑은 고딕" panose="020B0503020000020004" pitchFamily="50" charset="-127"/>
                </a:rPr>
                <a:t>Hardware Requirements</a:t>
              </a:r>
            </a:p>
          </p:txBody>
        </p:sp>
        <p:sp>
          <p:nvSpPr>
            <p:cNvPr id="138" name="Text Box 11"/>
            <p:cNvSpPr txBox="1">
              <a:spLocks noChangeArrowheads="1"/>
            </p:cNvSpPr>
            <p:nvPr/>
          </p:nvSpPr>
          <p:spPr bwMode="auto">
            <a:xfrm>
              <a:off x="1507704" y="3863099"/>
              <a:ext cx="2042864" cy="400110"/>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Minimum requirements to run the script</a:t>
              </a:r>
            </a:p>
          </p:txBody>
        </p:sp>
        <p:sp>
          <p:nvSpPr>
            <p:cNvPr id="139"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F9A1BC"/>
                  </a:solidFill>
                  <a:latin typeface="+mj-lt"/>
                  <a:ea typeface="맑은 고딕" panose="020B0503020000020004" pitchFamily="50" charset="-127"/>
                </a:rPr>
                <a:t>05</a:t>
              </a:r>
              <a:endParaRPr lang="ko-KR" altLang="en-US" sz="2500" b="1" dirty="0">
                <a:solidFill>
                  <a:srgbClr val="F9A1BC"/>
                </a:solidFill>
                <a:latin typeface="+mj-lt"/>
                <a:ea typeface="맑은 고딕" panose="020B0503020000020004" pitchFamily="50" charset="-127"/>
              </a:endParaRPr>
            </a:p>
          </p:txBody>
        </p:sp>
      </p:grpSp>
      <p:grpSp>
        <p:nvGrpSpPr>
          <p:cNvPr id="141" name="그룹 140"/>
          <p:cNvGrpSpPr/>
          <p:nvPr/>
        </p:nvGrpSpPr>
        <p:grpSpPr>
          <a:xfrm>
            <a:off x="6074904" y="4154943"/>
            <a:ext cx="2042864" cy="1284621"/>
            <a:chOff x="1557400" y="2996952"/>
            <a:chExt cx="2042864" cy="1284621"/>
          </a:xfrm>
        </p:grpSpPr>
        <p:sp>
          <p:nvSpPr>
            <p:cNvPr id="14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Domain</a:t>
              </a:r>
            </a:p>
          </p:txBody>
        </p:sp>
        <p:sp>
          <p:nvSpPr>
            <p:cNvPr id="143" name="Text Box 11"/>
            <p:cNvSpPr txBox="1">
              <a:spLocks noChangeArrowheads="1"/>
            </p:cNvSpPr>
            <p:nvPr/>
          </p:nvSpPr>
          <p:spPr bwMode="auto">
            <a:xfrm>
              <a:off x="1557400" y="4035352"/>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Technologies Used</a:t>
              </a:r>
            </a:p>
          </p:txBody>
        </p:sp>
        <p:sp>
          <p:nvSpPr>
            <p:cNvPr id="144"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06</a:t>
              </a:r>
              <a:endParaRPr lang="ko-KR" altLang="en-US" sz="2500" b="1" dirty="0">
                <a:solidFill>
                  <a:srgbClr val="CC99FF"/>
                </a:solidFill>
                <a:latin typeface="+mj-lt"/>
                <a:ea typeface="맑은 고딕" panose="020B0503020000020004" pitchFamily="50" charset="-127"/>
              </a:endParaRPr>
            </a:p>
          </p:txBody>
        </p:sp>
      </p:grpSp>
      <p:sp>
        <p:nvSpPr>
          <p:cNvPr id="146" name="타원 145"/>
          <p:cNvSpPr/>
          <p:nvPr/>
        </p:nvSpPr>
        <p:spPr>
          <a:xfrm>
            <a:off x="7663408" y="5379079"/>
            <a:ext cx="504056" cy="5040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5" name="타원 20">
            <a:extLst>
              <a:ext uri="{FF2B5EF4-FFF2-40B4-BE49-F238E27FC236}">
                <a16:creationId xmlns:a16="http://schemas.microsoft.com/office/drawing/2014/main" id="{4DE9E279-34A2-4A1F-8FEB-CEF5130773DC}"/>
              </a:ext>
            </a:extLst>
          </p:cNvPr>
          <p:cNvSpPr/>
          <p:nvPr/>
        </p:nvSpPr>
        <p:spPr>
          <a:xfrm>
            <a:off x="1319191" y="3971927"/>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6" name="그룹 19">
            <a:extLst>
              <a:ext uri="{FF2B5EF4-FFF2-40B4-BE49-F238E27FC236}">
                <a16:creationId xmlns:a16="http://schemas.microsoft.com/office/drawing/2014/main" id="{2CA12B46-F1B5-4F6F-BEE9-399410113A3B}"/>
              </a:ext>
            </a:extLst>
          </p:cNvPr>
          <p:cNvGrpSpPr/>
          <p:nvPr/>
        </p:nvGrpSpPr>
        <p:grpSpPr>
          <a:xfrm>
            <a:off x="1319191" y="4187951"/>
            <a:ext cx="2042864" cy="1264205"/>
            <a:chOff x="1462336" y="2996952"/>
            <a:chExt cx="2042864" cy="1264205"/>
          </a:xfrm>
        </p:grpSpPr>
        <p:sp>
          <p:nvSpPr>
            <p:cNvPr id="37" name="Text Box 5">
              <a:extLst>
                <a:ext uri="{FF2B5EF4-FFF2-40B4-BE49-F238E27FC236}">
                  <a16:creationId xmlns:a16="http://schemas.microsoft.com/office/drawing/2014/main" id="{D8E163D5-3A1A-4667-BC71-F2214958BF63}"/>
                </a:ext>
              </a:extLst>
            </p:cNvPr>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Expected Results</a:t>
              </a:r>
            </a:p>
          </p:txBody>
        </p:sp>
        <p:sp>
          <p:nvSpPr>
            <p:cNvPr id="38" name="Text Box 11">
              <a:extLst>
                <a:ext uri="{FF2B5EF4-FFF2-40B4-BE49-F238E27FC236}">
                  <a16:creationId xmlns:a16="http://schemas.microsoft.com/office/drawing/2014/main" id="{8F5A1B74-8E21-4894-8CBF-62AEED0A826D}"/>
                </a:ext>
              </a:extLst>
            </p:cNvPr>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Preview of expected result.</a:t>
              </a:r>
            </a:p>
          </p:txBody>
        </p:sp>
        <p:sp>
          <p:nvSpPr>
            <p:cNvPr id="42" name="TextBox 13">
              <a:extLst>
                <a:ext uri="{FF2B5EF4-FFF2-40B4-BE49-F238E27FC236}">
                  <a16:creationId xmlns:a16="http://schemas.microsoft.com/office/drawing/2014/main" id="{CEFBA038-AF47-4E94-A36A-FA94173CFAE7}"/>
                </a:ext>
              </a:extLst>
            </p:cNvPr>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04</a:t>
              </a:r>
              <a:endParaRPr lang="ko-KR" altLang="en-US" sz="2500" b="1" dirty="0">
                <a:solidFill>
                  <a:srgbClr val="CC99FF"/>
                </a:solidFill>
                <a:latin typeface="+mj-lt"/>
                <a:ea typeface="맑은 고딕" panose="020B0503020000020004" pitchFamily="50" charset="-127"/>
              </a:endParaRPr>
            </a:p>
          </p:txBody>
        </p:sp>
      </p:grpSp>
      <p:sp>
        <p:nvSpPr>
          <p:cNvPr id="43" name="타원 21">
            <a:extLst>
              <a:ext uri="{FF2B5EF4-FFF2-40B4-BE49-F238E27FC236}">
                <a16:creationId xmlns:a16="http://schemas.microsoft.com/office/drawing/2014/main" id="{3143075A-97DF-4607-BB56-CC0FC3E75B65}"/>
              </a:ext>
            </a:extLst>
          </p:cNvPr>
          <p:cNvSpPr/>
          <p:nvPr/>
        </p:nvSpPr>
        <p:spPr>
          <a:xfrm>
            <a:off x="1236948" y="5443502"/>
            <a:ext cx="504056" cy="504056"/>
          </a:xfrm>
          <a:prstGeom prst="ellipse">
            <a:avLst/>
          </a:prstGeom>
          <a:solidFill>
            <a:srgbClr val="F23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45" name="타원 145">
            <a:extLst>
              <a:ext uri="{FF2B5EF4-FFF2-40B4-BE49-F238E27FC236}">
                <a16:creationId xmlns:a16="http://schemas.microsoft.com/office/drawing/2014/main" id="{BDDE52F8-DEAE-4A99-9FC7-DAE51678F4A9}"/>
              </a:ext>
            </a:extLst>
          </p:cNvPr>
          <p:cNvSpPr/>
          <p:nvPr/>
        </p:nvSpPr>
        <p:spPr>
          <a:xfrm>
            <a:off x="7558372" y="1784598"/>
            <a:ext cx="504056" cy="50405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solidFill>
                  <a:schemeClr val="bg1"/>
                </a:solidFill>
              </a:rPr>
              <a:t>Abstract</a:t>
            </a:r>
            <a:endParaRPr lang="ko-KR" altLang="en-US" sz="3600" dirty="0">
              <a:solidFill>
                <a:schemeClr val="bg1"/>
              </a:solidFill>
            </a:endParaRPr>
          </a:p>
        </p:txBody>
      </p:sp>
      <p:sp>
        <p:nvSpPr>
          <p:cNvPr id="37" name="내용 개체 틀 36"/>
          <p:cNvSpPr>
            <a:spLocks noGrp="1"/>
          </p:cNvSpPr>
          <p:nvPr>
            <p:ph idx="1"/>
          </p:nvPr>
        </p:nvSpPr>
        <p:spPr/>
        <p:txBody>
          <a:bodyPr>
            <a:normAutofit/>
          </a:bodyPr>
          <a:lstStyle/>
          <a:p>
            <a:pPr>
              <a:buFont typeface="Arial" panose="020B0604020202020204" pitchFamily="34" charset="0"/>
              <a:buChar char="•"/>
            </a:pPr>
            <a:r>
              <a:rPr lang="en-US" altLang="ko-KR" sz="2000" dirty="0"/>
              <a:t>Virtual environments are designed to provide natural, efficient, powerful, and flexible human computer interaction. However, virtual worlds are not well-suited to the standard two-dimensional, keyboard-and-mouse-oriented graphical user interface. This will look at the most prevalent methods for capturing, monitoring, and recognizing many modalities at the same time in order to develop an intelligent human-computer interface for games. Given the wide range of gestures and their importance in building intuitive interfaces, the techniques under consideration concentrate on gestures, while they may be applied to other modalities as well. The methods under consideration are user-independent and do not need huge learning samples. </a:t>
            </a:r>
          </a:p>
          <a:p>
            <a:pPr>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In this project, a model is developed that collects user gestures using a camera and uses the open-source free computer vision library OpenCV to convert real-time human motions into keyboard input for video game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a:xfrm>
            <a:off x="395536" y="548680"/>
            <a:ext cx="3744416" cy="461726"/>
          </a:xfrm>
        </p:spPr>
        <p:txBody>
          <a:bodyPr>
            <a:normAutofit fontScale="90000"/>
          </a:bodyPr>
          <a:lstStyle/>
          <a:p>
            <a:pPr algn="ctr"/>
            <a:r>
              <a:rPr lang="en-IN" sz="3600" dirty="0"/>
              <a:t>      Existing System			</a:t>
            </a:r>
          </a:p>
        </p:txBody>
      </p:sp>
      <p:sp>
        <p:nvSpPr>
          <p:cNvPr id="6" name="TextBox 5">
            <a:extLst>
              <a:ext uri="{FF2B5EF4-FFF2-40B4-BE49-F238E27FC236}">
                <a16:creationId xmlns:a16="http://schemas.microsoft.com/office/drawing/2014/main" id="{22895D6F-72F1-4688-90C6-22C015FCEFF4}"/>
              </a:ext>
            </a:extLst>
          </p:cNvPr>
          <p:cNvSpPr txBox="1"/>
          <p:nvPr/>
        </p:nvSpPr>
        <p:spPr>
          <a:xfrm>
            <a:off x="126450" y="2276872"/>
            <a:ext cx="4464495" cy="2585323"/>
          </a:xfrm>
          <a:prstGeom prst="rect">
            <a:avLst/>
          </a:prstGeom>
          <a:noFill/>
        </p:spPr>
        <p:txBody>
          <a:bodyPr wrap="square" rtlCol="0">
            <a:spAutoFit/>
          </a:bodyPr>
          <a:lstStyle/>
          <a:p>
            <a:r>
              <a:rPr lang="en-US" dirty="0">
                <a:solidFill>
                  <a:schemeClr val="bg1"/>
                </a:solidFill>
                <a:latin typeface="+mj-lt"/>
              </a:rPr>
              <a:t>Kinect is a line of motion sensing  input </a:t>
            </a:r>
          </a:p>
          <a:p>
            <a:r>
              <a:rPr lang="en-US" dirty="0">
                <a:solidFill>
                  <a:schemeClr val="bg1"/>
                </a:solidFill>
                <a:latin typeface="+mj-lt"/>
              </a:rPr>
              <a:t>devices produced by Microsoft and first </a:t>
            </a:r>
          </a:p>
          <a:p>
            <a:r>
              <a:rPr lang="en-US" dirty="0">
                <a:solidFill>
                  <a:schemeClr val="bg1"/>
                </a:solidFill>
                <a:latin typeface="+mj-lt"/>
              </a:rPr>
              <a:t>released in 2010. The devices generally </a:t>
            </a:r>
          </a:p>
          <a:p>
            <a:r>
              <a:rPr lang="en-US" dirty="0">
                <a:solidFill>
                  <a:schemeClr val="bg1"/>
                </a:solidFill>
                <a:latin typeface="+mj-lt"/>
              </a:rPr>
              <a:t>contain RGB cameras, and infrared projectors and detectors that map depth through either </a:t>
            </a:r>
          </a:p>
          <a:p>
            <a:r>
              <a:rPr lang="en-US" dirty="0">
                <a:solidFill>
                  <a:schemeClr val="bg1"/>
                </a:solidFill>
                <a:latin typeface="+mj-lt"/>
              </a:rPr>
              <a:t>structured light or time of flight calculations, which can in turn be used to perform </a:t>
            </a:r>
          </a:p>
          <a:p>
            <a:r>
              <a:rPr lang="en-US" dirty="0">
                <a:solidFill>
                  <a:schemeClr val="bg1"/>
                </a:solidFill>
                <a:latin typeface="+mj-lt"/>
              </a:rPr>
              <a:t>real-time gesture recognition and body </a:t>
            </a:r>
          </a:p>
          <a:p>
            <a:r>
              <a:rPr lang="en-US" dirty="0">
                <a:solidFill>
                  <a:schemeClr val="bg1"/>
                </a:solidFill>
                <a:latin typeface="+mj-lt"/>
              </a:rPr>
              <a:t>skeletal detection, among other capabilities.</a:t>
            </a:r>
            <a:endParaRPr lang="en-IN" dirty="0">
              <a:solidFill>
                <a:schemeClr val="bg1"/>
              </a:solidFill>
              <a:latin typeface="+mj-lt"/>
            </a:endParaRPr>
          </a:p>
        </p:txBody>
      </p:sp>
      <p:sp>
        <p:nvSpPr>
          <p:cNvPr id="10" name="Title 1">
            <a:extLst>
              <a:ext uri="{FF2B5EF4-FFF2-40B4-BE49-F238E27FC236}">
                <a16:creationId xmlns:a16="http://schemas.microsoft.com/office/drawing/2014/main" id="{7FB0AC40-06D2-4586-99F5-DD485D6BA553}"/>
              </a:ext>
            </a:extLst>
          </p:cNvPr>
          <p:cNvSpPr txBox="1">
            <a:spLocks/>
          </p:cNvSpPr>
          <p:nvPr/>
        </p:nvSpPr>
        <p:spPr>
          <a:xfrm>
            <a:off x="4465875" y="404664"/>
            <a:ext cx="3744416" cy="461726"/>
          </a:xfrm>
          <a:prstGeom prst="rect">
            <a:avLst/>
          </a:prstGeom>
        </p:spPr>
        <p:txBody>
          <a:bodyPr vert="horz" lIns="91440" tIns="45720" rIns="91440" bIns="45720" rtlCol="0" anchor="ctr">
            <a:normAutofit fontScale="25000" lnSpcReduction="20000"/>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n-IN" sz="3600" dirty="0"/>
              <a:t>   </a:t>
            </a:r>
            <a:r>
              <a:rPr lang="en-IN" sz="12800" dirty="0"/>
              <a:t>   Proposed System</a:t>
            </a:r>
            <a:r>
              <a:rPr lang="en-IN" sz="3600" dirty="0"/>
              <a:t>			</a:t>
            </a:r>
          </a:p>
        </p:txBody>
      </p:sp>
      <p:cxnSp>
        <p:nvCxnSpPr>
          <p:cNvPr id="13" name="Straight Connector 12">
            <a:extLst>
              <a:ext uri="{FF2B5EF4-FFF2-40B4-BE49-F238E27FC236}">
                <a16:creationId xmlns:a16="http://schemas.microsoft.com/office/drawing/2014/main" id="{CD1E8EF1-2339-4E70-82E2-1CA7966624B4}"/>
              </a:ext>
            </a:extLst>
          </p:cNvPr>
          <p:cNvCxnSpPr/>
          <p:nvPr/>
        </p:nvCxnSpPr>
        <p:spPr>
          <a:xfrm>
            <a:off x="4716016" y="0"/>
            <a:ext cx="0" cy="695739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BE66DB2D-AF19-45E8-AB28-051C21EB558A}"/>
              </a:ext>
            </a:extLst>
          </p:cNvPr>
          <p:cNvSpPr txBox="1"/>
          <p:nvPr/>
        </p:nvSpPr>
        <p:spPr>
          <a:xfrm>
            <a:off x="4716016" y="2553870"/>
            <a:ext cx="4464495" cy="1754326"/>
          </a:xfrm>
          <a:prstGeom prst="rect">
            <a:avLst/>
          </a:prstGeom>
          <a:noFill/>
        </p:spPr>
        <p:txBody>
          <a:bodyPr wrap="square" rtlCol="0">
            <a:spAutoFit/>
          </a:bodyPr>
          <a:lstStyle/>
          <a:p>
            <a:r>
              <a:rPr lang="en-US" dirty="0">
                <a:solidFill>
                  <a:schemeClr val="bg1"/>
                </a:solidFill>
                <a:latin typeface="+mj-lt"/>
              </a:rPr>
              <a:t>With the use of the latest deep learning algorithms, we can achieve similar motion sensing </a:t>
            </a:r>
          </a:p>
          <a:p>
            <a:r>
              <a:rPr lang="en-US" dirty="0">
                <a:solidFill>
                  <a:schemeClr val="bg1"/>
                </a:solidFill>
                <a:latin typeface="+mj-lt"/>
              </a:rPr>
              <a:t>functionality with any camera and give a cost-effective way to perform real-time gesture </a:t>
            </a:r>
          </a:p>
          <a:p>
            <a:r>
              <a:rPr lang="en-US" dirty="0">
                <a:solidFill>
                  <a:schemeClr val="bg1"/>
                </a:solidFill>
                <a:latin typeface="+mj-lt"/>
              </a:rPr>
              <a:t>identification and body skeleton detection in our proposed model.   </a:t>
            </a:r>
          </a:p>
        </p:txBody>
      </p:sp>
    </p:spTree>
    <p:extLst>
      <p:ext uri="{BB962C8B-B14F-4D97-AF65-F5344CB8AC3E}">
        <p14:creationId xmlns:p14="http://schemas.microsoft.com/office/powerpoint/2010/main" val="320799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22A6-234B-4F0E-B2E2-43DD37A164E9}"/>
              </a:ext>
            </a:extLst>
          </p:cNvPr>
          <p:cNvSpPr>
            <a:spLocks noGrp="1"/>
          </p:cNvSpPr>
          <p:nvPr>
            <p:ph type="title"/>
          </p:nvPr>
        </p:nvSpPr>
        <p:spPr/>
        <p:txBody>
          <a:bodyPr/>
          <a:lstStyle/>
          <a:p>
            <a:r>
              <a:rPr lang="en-US" sz="2800" dirty="0"/>
              <a:t>S</a:t>
            </a:r>
            <a:r>
              <a:rPr lang="en-IN" sz="2800" dirty="0"/>
              <a:t>ystem Architecture</a:t>
            </a:r>
            <a:endParaRPr lang="en-IN" dirty="0"/>
          </a:p>
        </p:txBody>
      </p:sp>
      <p:pic>
        <p:nvPicPr>
          <p:cNvPr id="4" name="Content Placeholder 6">
            <a:extLst>
              <a:ext uri="{FF2B5EF4-FFF2-40B4-BE49-F238E27FC236}">
                <a16:creationId xmlns:a16="http://schemas.microsoft.com/office/drawing/2014/main" id="{2C17A0AF-A0AF-4002-890B-9D51B28A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492896"/>
            <a:ext cx="8008938" cy="2200929"/>
          </a:xfrm>
          <a:prstGeom prst="rect">
            <a:avLst/>
          </a:prstGeom>
        </p:spPr>
      </p:pic>
    </p:spTree>
    <p:extLst>
      <p:ext uri="{BB962C8B-B14F-4D97-AF65-F5344CB8AC3E}">
        <p14:creationId xmlns:p14="http://schemas.microsoft.com/office/powerpoint/2010/main" val="230370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5" name="Content Placeholder 4">
            <a:extLst>
              <a:ext uri="{FF2B5EF4-FFF2-40B4-BE49-F238E27FC236}">
                <a16:creationId xmlns:a16="http://schemas.microsoft.com/office/drawing/2014/main" id="{53A466E1-CB26-4943-9042-D83064344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31" y="1556792"/>
            <a:ext cx="8008938" cy="4543910"/>
          </a:xfrm>
        </p:spPr>
      </p:pic>
    </p:spTree>
    <p:extLst>
      <p:ext uri="{BB962C8B-B14F-4D97-AF65-F5344CB8AC3E}">
        <p14:creationId xmlns:p14="http://schemas.microsoft.com/office/powerpoint/2010/main" val="213171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7" name="Content Placeholder 6" descr="A picture containing text, indoor, person&#10;&#10;Description automatically generated">
            <a:extLst>
              <a:ext uri="{FF2B5EF4-FFF2-40B4-BE49-F238E27FC236}">
                <a16:creationId xmlns:a16="http://schemas.microsoft.com/office/drawing/2014/main" id="{BD66AC86-7F42-42C6-9328-BB7C7E3CE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1888" y="1184965"/>
            <a:ext cx="2764247" cy="5196785"/>
          </a:xfrm>
        </p:spPr>
      </p:pic>
    </p:spTree>
    <p:extLst>
      <p:ext uri="{BB962C8B-B14F-4D97-AF65-F5344CB8AC3E}">
        <p14:creationId xmlns:p14="http://schemas.microsoft.com/office/powerpoint/2010/main" val="3349199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4A-55E4-4C11-AD9B-C523601A6EEE}"/>
              </a:ext>
            </a:extLst>
          </p:cNvPr>
          <p:cNvSpPr>
            <a:spLocks noGrp="1"/>
          </p:cNvSpPr>
          <p:nvPr>
            <p:ph type="title"/>
          </p:nvPr>
        </p:nvSpPr>
        <p:spPr/>
        <p:txBody>
          <a:bodyPr>
            <a:normAutofit/>
          </a:bodyPr>
          <a:lstStyle/>
          <a:p>
            <a:r>
              <a:rPr lang="en-IN" sz="3600" dirty="0"/>
              <a:t>Flow Diagram of the proposed model.</a:t>
            </a:r>
          </a:p>
        </p:txBody>
      </p:sp>
      <p:pic>
        <p:nvPicPr>
          <p:cNvPr id="5" name="Content Placeholder 4">
            <a:extLst>
              <a:ext uri="{FF2B5EF4-FFF2-40B4-BE49-F238E27FC236}">
                <a16:creationId xmlns:a16="http://schemas.microsoft.com/office/drawing/2014/main" id="{CBCC892B-240E-4E87-B339-F1252A236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260" y="1268413"/>
            <a:ext cx="5963118" cy="5113337"/>
          </a:xfrm>
        </p:spPr>
      </p:pic>
    </p:spTree>
    <p:extLst>
      <p:ext uri="{BB962C8B-B14F-4D97-AF65-F5344CB8AC3E}">
        <p14:creationId xmlns:p14="http://schemas.microsoft.com/office/powerpoint/2010/main" val="261245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Running)</a:t>
            </a:r>
            <a:endParaRPr lang="en-IN" sz="2800" b="1" dirty="0"/>
          </a:p>
        </p:txBody>
      </p:sp>
      <p:pic>
        <p:nvPicPr>
          <p:cNvPr id="4" name="Picture 3">
            <a:extLst>
              <a:ext uri="{FF2B5EF4-FFF2-40B4-BE49-F238E27FC236}">
                <a16:creationId xmlns:a16="http://schemas.microsoft.com/office/drawing/2014/main" id="{1EE93DB1-6584-480F-9627-381B09371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26" y="2657126"/>
            <a:ext cx="3048000" cy="2882900"/>
          </a:xfrm>
          <a:prstGeom prst="rect">
            <a:avLst/>
          </a:prstGeom>
        </p:spPr>
      </p:pic>
      <p:pic>
        <p:nvPicPr>
          <p:cNvPr id="6" name="Picture 5">
            <a:extLst>
              <a:ext uri="{FF2B5EF4-FFF2-40B4-BE49-F238E27FC236}">
                <a16:creationId xmlns:a16="http://schemas.microsoft.com/office/drawing/2014/main" id="{7D737936-0DB0-4C1C-B189-7575E95A2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4" y="2515690"/>
            <a:ext cx="3024336" cy="3024336"/>
          </a:xfrm>
          <a:prstGeom prst="rect">
            <a:avLst/>
          </a:prstGeom>
        </p:spPr>
      </p:pic>
    </p:spTree>
    <p:extLst>
      <p:ext uri="{BB962C8B-B14F-4D97-AF65-F5344CB8AC3E}">
        <p14:creationId xmlns:p14="http://schemas.microsoft.com/office/powerpoint/2010/main" val="33977387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30197</TotalTime>
  <Words>425</Words>
  <Application>Microsoft Office PowerPoint</Application>
  <PresentationFormat>On-screen Show (4:3)</PresentationFormat>
  <Paragraphs>74</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 Light</vt:lpstr>
      <vt:lpstr>Calibri</vt:lpstr>
      <vt:lpstr>굴림체</vt:lpstr>
      <vt:lpstr>맑은 고딕</vt:lpstr>
      <vt:lpstr>Arial</vt:lpstr>
      <vt:lpstr>Office 테마</vt:lpstr>
      <vt:lpstr>Gaming with Gestures</vt:lpstr>
      <vt:lpstr>PowerPoint Presentation</vt:lpstr>
      <vt:lpstr>Abstract</vt:lpstr>
      <vt:lpstr>      Existing System   </vt:lpstr>
      <vt:lpstr>System Architecture</vt:lpstr>
      <vt:lpstr>Frame Media Pipe Diagram</vt:lpstr>
      <vt:lpstr>Frame Media Pipe Diagram</vt:lpstr>
      <vt:lpstr>Flow Diagram of the proposed model.</vt:lpstr>
      <vt:lpstr>Expected Result</vt:lpstr>
      <vt:lpstr>Expected Result</vt:lpstr>
      <vt:lpstr>Expected Result</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Kaif Ahmed</cp:lastModifiedBy>
  <cp:revision>11</cp:revision>
  <dcterms:created xsi:type="dcterms:W3CDTF">2010-02-01T08:03:16Z</dcterms:created>
  <dcterms:modified xsi:type="dcterms:W3CDTF">2022-04-10T18:30:53Z</dcterms:modified>
  <cp:category>www.slidemembers.com</cp:category>
</cp:coreProperties>
</file>